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Lst>
  <p:sldSz cx="14630400" cy="8229600"/>
  <p:notesSz cx="8229600" cy="14630400"/>
  <p:embeddedFontLst>
    <p:embeddedFont>
      <p:font typeface="Instrument Sans Medium" panose="020B0604020202020204" charset="0"/>
      <p:regular r:id="rId15"/>
    </p:embeddedFont>
    <p:embeddedFont>
      <p:font typeface="Instrument Sans Semi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49" d="100"/>
          <a:sy n="49" d="100"/>
        </p:scale>
        <p:origin x="940"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458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92843"/>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Smart Energy Saving System with Automated Room Monitoring</a:t>
            </a:r>
            <a:endParaRPr lang="en-US" sz="4450" dirty="0"/>
          </a:p>
        </p:txBody>
      </p:sp>
      <p:sp>
        <p:nvSpPr>
          <p:cNvPr id="4" name="Text 1"/>
          <p:cNvSpPr/>
          <p:nvPr/>
        </p:nvSpPr>
        <p:spPr>
          <a:xfrm>
            <a:off x="793790" y="4259342"/>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This project introduces a smart energy-saving system that automates room monitoring using IR sensors. It efficiently controls lights and fans based on the number of people present, reducing unnecessary energy consumption. This system is a practical, cost-effective, and eco-friendly solution for smart homes, offices, and public buildings, contributing to a sustainable future.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8326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System Performance Metrics</a:t>
            </a:r>
            <a:endParaRPr lang="en-US" sz="4450" dirty="0"/>
          </a:p>
        </p:txBody>
      </p:sp>
      <p:sp>
        <p:nvSpPr>
          <p:cNvPr id="4" name="Text 1"/>
          <p:cNvSpPr/>
          <p:nvPr/>
        </p:nvSpPr>
        <p:spPr>
          <a:xfrm>
            <a:off x="6280190" y="3254335"/>
            <a:ext cx="3608070" cy="748427"/>
          </a:xfrm>
          <a:prstGeom prst="rect">
            <a:avLst/>
          </a:prstGeom>
          <a:noFill/>
          <a:ln/>
        </p:spPr>
        <p:txBody>
          <a:bodyPr wrap="none" lIns="0" tIns="0" rIns="0" bIns="0" rtlCol="0" anchor="t"/>
          <a:lstStyle/>
          <a:p>
            <a:pPr marL="0" indent="0" algn="ctr">
              <a:lnSpc>
                <a:spcPts val="5850"/>
              </a:lnSpc>
              <a:buNone/>
            </a:pPr>
            <a:r>
              <a:rPr lang="en-US" sz="5850" dirty="0">
                <a:solidFill>
                  <a:srgbClr val="5B5F71"/>
                </a:solidFill>
                <a:latin typeface="Instrument Sans Semi Bold" pitchFamily="34" charset="0"/>
                <a:ea typeface="Instrument Sans Semi Bold" pitchFamily="34" charset="-122"/>
                <a:cs typeface="Instrument Sans Semi Bold" pitchFamily="34" charset="-120"/>
              </a:rPr>
              <a:t>30%</a:t>
            </a:r>
            <a:endParaRPr lang="en-US" sz="5850" dirty="0"/>
          </a:p>
        </p:txBody>
      </p:sp>
      <p:sp>
        <p:nvSpPr>
          <p:cNvPr id="5" name="Text 2"/>
          <p:cNvSpPr/>
          <p:nvPr/>
        </p:nvSpPr>
        <p:spPr>
          <a:xfrm>
            <a:off x="6666548" y="4286131"/>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Energy Savings</a:t>
            </a:r>
            <a:endParaRPr lang="en-US" sz="2200" dirty="0"/>
          </a:p>
        </p:txBody>
      </p:sp>
      <p:sp>
        <p:nvSpPr>
          <p:cNvPr id="6" name="Text 3"/>
          <p:cNvSpPr/>
          <p:nvPr/>
        </p:nvSpPr>
        <p:spPr>
          <a:xfrm>
            <a:off x="6280190" y="4776549"/>
            <a:ext cx="3608070" cy="725805"/>
          </a:xfrm>
          <a:prstGeom prst="rect">
            <a:avLst/>
          </a:prstGeom>
          <a:noFill/>
          <a:ln/>
        </p:spPr>
        <p:txBody>
          <a:bodyPr wrap="square" lIns="0" tIns="0" rIns="0" bIns="0" rtlCol="0" anchor="t"/>
          <a:lstStyle/>
          <a:p>
            <a:pPr marL="0" indent="0" algn="ctr">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Average reduction in energy consumption.</a:t>
            </a:r>
            <a:endParaRPr lang="en-US" sz="1750" dirty="0"/>
          </a:p>
        </p:txBody>
      </p:sp>
      <p:sp>
        <p:nvSpPr>
          <p:cNvPr id="7" name="Text 4"/>
          <p:cNvSpPr/>
          <p:nvPr/>
        </p:nvSpPr>
        <p:spPr>
          <a:xfrm>
            <a:off x="10228421" y="3254335"/>
            <a:ext cx="3608189" cy="748427"/>
          </a:xfrm>
          <a:prstGeom prst="rect">
            <a:avLst/>
          </a:prstGeom>
          <a:noFill/>
          <a:ln/>
        </p:spPr>
        <p:txBody>
          <a:bodyPr wrap="none" lIns="0" tIns="0" rIns="0" bIns="0" rtlCol="0" anchor="t"/>
          <a:lstStyle/>
          <a:p>
            <a:pPr marL="0" indent="0" algn="ctr">
              <a:lnSpc>
                <a:spcPts val="5850"/>
              </a:lnSpc>
              <a:buNone/>
            </a:pPr>
            <a:r>
              <a:rPr lang="en-US" sz="5850" dirty="0">
                <a:solidFill>
                  <a:srgbClr val="5B5F71"/>
                </a:solidFill>
                <a:latin typeface="Instrument Sans Semi Bold" pitchFamily="34" charset="0"/>
                <a:ea typeface="Instrument Sans Semi Bold" pitchFamily="34" charset="-122"/>
                <a:cs typeface="Instrument Sans Semi Bold" pitchFamily="34" charset="-120"/>
              </a:rPr>
              <a:t>25%</a:t>
            </a:r>
            <a:endParaRPr lang="en-US" sz="5850" dirty="0"/>
          </a:p>
        </p:txBody>
      </p:sp>
      <p:sp>
        <p:nvSpPr>
          <p:cNvPr id="8" name="Text 5"/>
          <p:cNvSpPr/>
          <p:nvPr/>
        </p:nvSpPr>
        <p:spPr>
          <a:xfrm>
            <a:off x="10614898" y="4286131"/>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Cost Reduction</a:t>
            </a:r>
            <a:endParaRPr lang="en-US" sz="2200" dirty="0"/>
          </a:p>
        </p:txBody>
      </p:sp>
      <p:sp>
        <p:nvSpPr>
          <p:cNvPr id="9" name="Text 6"/>
          <p:cNvSpPr/>
          <p:nvPr/>
        </p:nvSpPr>
        <p:spPr>
          <a:xfrm>
            <a:off x="10228421" y="4776549"/>
            <a:ext cx="3608189" cy="725805"/>
          </a:xfrm>
          <a:prstGeom prst="rect">
            <a:avLst/>
          </a:prstGeom>
          <a:noFill/>
          <a:ln/>
        </p:spPr>
        <p:txBody>
          <a:bodyPr wrap="square" lIns="0" tIns="0" rIns="0" bIns="0" rtlCol="0" anchor="t"/>
          <a:lstStyle/>
          <a:p>
            <a:pPr marL="0" indent="0" algn="ctr">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Decrease in monthly electricity bills.</a:t>
            </a:r>
            <a:endParaRPr lang="en-US" sz="1750" dirty="0"/>
          </a:p>
        </p:txBody>
      </p:sp>
      <p:sp>
        <p:nvSpPr>
          <p:cNvPr id="10" name="Text 7"/>
          <p:cNvSpPr/>
          <p:nvPr/>
        </p:nvSpPr>
        <p:spPr>
          <a:xfrm>
            <a:off x="6280190" y="5757505"/>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The system demonstrates significant energy savings, cost reduction, and high accuracy in occupancy detection. These metrics highlight the effectiveness and reliability of the smart energy-saving system.</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1108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Conclusion</a:t>
            </a:r>
            <a:endParaRPr lang="en-US" sz="4450" dirty="0"/>
          </a:p>
        </p:txBody>
      </p:sp>
      <p:sp>
        <p:nvSpPr>
          <p:cNvPr id="4" name="Text 1"/>
          <p:cNvSpPr/>
          <p:nvPr/>
        </p:nvSpPr>
        <p:spPr>
          <a:xfrm>
            <a:off x="793790" y="306002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This smart energy-saving system efficiently manages room appliances by monitoring occupancy in real-time. It is a practical, cost-effective, and eco-friendly solution for smart homes, offices, and public buildings, contributing to a sustainable future.</a:t>
            </a:r>
            <a:endParaRPr lang="en-US" sz="1750" dirty="0"/>
          </a:p>
        </p:txBody>
      </p:sp>
      <p:sp>
        <p:nvSpPr>
          <p:cNvPr id="5" name="Text 2"/>
          <p:cNvSpPr/>
          <p:nvPr/>
        </p:nvSpPr>
        <p:spPr>
          <a:xfrm>
            <a:off x="793790" y="4766786"/>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By automating appliance control based on occupancy, the system reduces energy wastage, lowers electricity bills, and promotes sustainable energy use. Its versatility and effectiveness make it a valuable addition to any modern building.</a:t>
            </a:r>
          </a:p>
          <a:p>
            <a:pPr marL="0" indent="0" algn="l">
              <a:lnSpc>
                <a:spcPts val="2850"/>
              </a:lnSpc>
              <a:buNone/>
            </a:pPr>
            <a:endParaRPr lang="en-US" sz="1750" dirty="0">
              <a:solidFill>
                <a:srgbClr val="5B5F71"/>
              </a:solidFill>
              <a:latin typeface="Instrument Sans Medium" pitchFamily="34" charset="0"/>
            </a:endParaRPr>
          </a:p>
          <a:p>
            <a:pPr marL="0" indent="0" algn="l">
              <a:lnSpc>
                <a:spcPts val="2850"/>
              </a:lnSpc>
              <a:buNone/>
            </a:pPr>
            <a:endParaRPr lang="en-US" sz="1750" dirty="0">
              <a:solidFill>
                <a:srgbClr val="5B5F71"/>
              </a:solidFill>
              <a:latin typeface="Instrument Sans Medium" pitchFamily="34" charset="0"/>
            </a:endParaRPr>
          </a:p>
          <a:p>
            <a:pPr marL="0" indent="0" algn="l">
              <a:lnSpc>
                <a:spcPts val="2850"/>
              </a:lnSpc>
              <a:buNone/>
            </a:pPr>
            <a:endParaRPr lang="en-US" sz="1750" dirty="0">
              <a:solidFill>
                <a:srgbClr val="5B5F71"/>
              </a:solidFill>
              <a:latin typeface="Instrument Sans Medium" pitchFamily="34" charset="0"/>
            </a:endParaRPr>
          </a:p>
          <a:p>
            <a:pPr marL="0" indent="0" algn="l">
              <a:lnSpc>
                <a:spcPts val="2850"/>
              </a:lnSpc>
              <a:buNone/>
            </a:pPr>
            <a:endParaRPr lang="en-US" sz="1750" dirty="0">
              <a:solidFill>
                <a:srgbClr val="5B5F71"/>
              </a:solidFill>
              <a:latin typeface="Instrument Sans Medium" pitchFamily="34" charset="0"/>
            </a:endParaRPr>
          </a:p>
          <a:p>
            <a:pPr marL="0" indent="0" algn="l">
              <a:lnSpc>
                <a:spcPts val="2850"/>
              </a:lnSpc>
              <a:buNone/>
            </a:pPr>
            <a:endParaRPr lang="en-US" sz="1750" dirty="0">
              <a:solidFill>
                <a:srgbClr val="5B5F71"/>
              </a:solidFill>
              <a:latin typeface="Instrument Sans Medium" pitchFamily="34" charset="0"/>
            </a:endParaRPr>
          </a:p>
          <a:p>
            <a:pPr marL="0" indent="0" algn="l">
              <a:lnSpc>
                <a:spcPts val="2850"/>
              </a:lnSpc>
              <a:buNone/>
            </a:pPr>
            <a:endParaRPr lang="en-US" sz="1750" dirty="0">
              <a:solidFill>
                <a:srgbClr val="5B5F71"/>
              </a:solidFill>
              <a:latin typeface="Instrument Sans Medium" pitchFamily="34" charset="0"/>
            </a:endParaRPr>
          </a:p>
          <a:p>
            <a:pPr marL="0" indent="0" algn="l">
              <a:lnSpc>
                <a:spcPts val="2850"/>
              </a:lnSpc>
              <a:buNone/>
            </a:pPr>
            <a:endParaRPr lang="en-US" sz="1750" dirty="0">
              <a:solidFill>
                <a:srgbClr val="5B5F71"/>
              </a:solidFill>
              <a:latin typeface="Instrument Sans Medium" pitchFamily="34" charset="0"/>
            </a:endParaRPr>
          </a:p>
          <a:p>
            <a:pPr marL="0" indent="0" algn="l">
              <a:lnSpc>
                <a:spcPts val="2850"/>
              </a:lnSpc>
              <a:buNone/>
            </a:pPr>
            <a:endParaRPr lang="en-US" sz="1750" dirty="0">
              <a:solidFill>
                <a:srgbClr val="5B5F71"/>
              </a:solidFill>
              <a:latin typeface="Instrument Sans Medium" pitchFamily="34" charset="0"/>
            </a:endParaRPr>
          </a:p>
          <a:p>
            <a:pPr marL="0" indent="0" algn="l">
              <a:lnSpc>
                <a:spcPts val="2850"/>
              </a:lnSpc>
              <a:buNone/>
            </a:pPr>
            <a:endParaRPr lang="en-US" sz="1750" dirty="0">
              <a:solidFill>
                <a:srgbClr val="5B5F71"/>
              </a:solidFill>
              <a:latin typeface="Instrument Sans Medium" pitchFamily="34" charset="0"/>
            </a:endParaRPr>
          </a:p>
          <a:p>
            <a:pPr marL="0" indent="0" algn="l">
              <a:lnSpc>
                <a:spcPts val="2850"/>
              </a:lnSpc>
              <a:buNone/>
            </a:pPr>
            <a:endParaRPr lang="en-US" sz="1750" dirty="0">
              <a:solidFill>
                <a:srgbClr val="5B5F71"/>
              </a:solidFill>
              <a:latin typeface="Instrument Sans Medium" pitchFamily="34" charset="0"/>
            </a:endParaRPr>
          </a:p>
          <a:p>
            <a:pPr marL="0" indent="0" algn="l">
              <a:lnSpc>
                <a:spcPts val="2850"/>
              </a:lnSpc>
              <a:buNone/>
            </a:pPr>
            <a:endParaRPr lang="en-US" sz="1750" dirty="0">
              <a:solidFill>
                <a:srgbClr val="5B5F71"/>
              </a:solidFill>
              <a:latin typeface="Instrument Sans Medium" pitchFamily="34" charset="0"/>
            </a:endParaRPr>
          </a:p>
          <a:p>
            <a:pPr marL="0" indent="0" algn="l">
              <a:lnSpc>
                <a:spcPts val="2850"/>
              </a:lnSpc>
              <a:buNone/>
            </a:pP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7B2F85-E43F-98EF-76E1-FD90DF0D8833}"/>
              </a:ext>
            </a:extLst>
          </p:cNvPr>
          <p:cNvSpPr txBox="1"/>
          <p:nvPr/>
        </p:nvSpPr>
        <p:spPr>
          <a:xfrm>
            <a:off x="4754880" y="3453080"/>
            <a:ext cx="8608423" cy="1323439"/>
          </a:xfrm>
          <a:prstGeom prst="rect">
            <a:avLst/>
          </a:prstGeom>
          <a:noFill/>
        </p:spPr>
        <p:txBody>
          <a:bodyPr wrap="square" rtlCol="0">
            <a:spAutoFit/>
          </a:bodyPr>
          <a:lstStyle/>
          <a:p>
            <a:r>
              <a:rPr lang="en-IN" sz="8000" dirty="0"/>
              <a:t>THANK YOU</a:t>
            </a:r>
            <a:endParaRPr lang="en-IN" sz="5000" dirty="0"/>
          </a:p>
        </p:txBody>
      </p:sp>
    </p:spTree>
    <p:extLst>
      <p:ext uri="{BB962C8B-B14F-4D97-AF65-F5344CB8AC3E}">
        <p14:creationId xmlns:p14="http://schemas.microsoft.com/office/powerpoint/2010/main" val="2607422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1899"/>
          </a:xfrm>
          <a:prstGeom prst="rect">
            <a:avLst/>
          </a:prstGeom>
        </p:spPr>
      </p:pic>
      <p:sp>
        <p:nvSpPr>
          <p:cNvPr id="3" name="Text 0"/>
          <p:cNvSpPr/>
          <p:nvPr/>
        </p:nvSpPr>
        <p:spPr>
          <a:xfrm>
            <a:off x="787241" y="3430429"/>
            <a:ext cx="5623798" cy="702826"/>
          </a:xfrm>
          <a:prstGeom prst="rect">
            <a:avLst/>
          </a:prstGeom>
          <a:noFill/>
          <a:ln/>
        </p:spPr>
        <p:txBody>
          <a:bodyPr wrap="none" lIns="0" tIns="0" rIns="0" bIns="0" rtlCol="0" anchor="t"/>
          <a:lstStyle/>
          <a:p>
            <a:pPr marL="0" indent="0" algn="l">
              <a:lnSpc>
                <a:spcPts val="5500"/>
              </a:lnSpc>
              <a:buNone/>
            </a:pPr>
            <a:r>
              <a:rPr lang="en-US" sz="4400" dirty="0">
                <a:solidFill>
                  <a:srgbClr val="505468"/>
                </a:solidFill>
                <a:latin typeface="Instrument Sans Semi Bold" pitchFamily="34" charset="0"/>
                <a:ea typeface="Instrument Sans Semi Bold" pitchFamily="34" charset="-122"/>
                <a:cs typeface="Instrument Sans Semi Bold" pitchFamily="34" charset="-120"/>
              </a:rPr>
              <a:t>Project Objectives</a:t>
            </a:r>
            <a:endParaRPr lang="en-US" sz="4400" dirty="0"/>
          </a:p>
        </p:txBody>
      </p:sp>
      <p:sp>
        <p:nvSpPr>
          <p:cNvPr id="4" name="Shape 1"/>
          <p:cNvSpPr/>
          <p:nvPr/>
        </p:nvSpPr>
        <p:spPr>
          <a:xfrm>
            <a:off x="787241" y="4723686"/>
            <a:ext cx="506135" cy="506135"/>
          </a:xfrm>
          <a:prstGeom prst="roundRect">
            <a:avLst>
              <a:gd name="adj" fmla="val 18667"/>
            </a:avLst>
          </a:prstGeom>
          <a:solidFill>
            <a:srgbClr val="E2E3E9"/>
          </a:solidFill>
          <a:ln w="7620">
            <a:solidFill>
              <a:srgbClr val="C8C9CF"/>
            </a:solidFill>
            <a:prstDash val="solid"/>
          </a:ln>
        </p:spPr>
        <p:txBody>
          <a:bodyPr/>
          <a:lstStyle/>
          <a:p>
            <a:endParaRPr lang="en-IN"/>
          </a:p>
        </p:txBody>
      </p:sp>
      <p:sp>
        <p:nvSpPr>
          <p:cNvPr id="5" name="Text 2"/>
          <p:cNvSpPr/>
          <p:nvPr/>
        </p:nvSpPr>
        <p:spPr>
          <a:xfrm>
            <a:off x="871538" y="4765834"/>
            <a:ext cx="337423" cy="421719"/>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6" name="Text 3"/>
          <p:cNvSpPr/>
          <p:nvPr/>
        </p:nvSpPr>
        <p:spPr>
          <a:xfrm>
            <a:off x="1518285" y="4723686"/>
            <a:ext cx="3471029" cy="702945"/>
          </a:xfrm>
          <a:prstGeom prst="rect">
            <a:avLst/>
          </a:prstGeom>
          <a:noFill/>
          <a:ln/>
        </p:spPr>
        <p:txBody>
          <a:bodyPr wrap="squar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Automated Occupancy Monitoring</a:t>
            </a:r>
            <a:endParaRPr lang="en-US" sz="2200" dirty="0"/>
          </a:p>
        </p:txBody>
      </p:sp>
      <p:sp>
        <p:nvSpPr>
          <p:cNvPr id="7" name="Text 4"/>
          <p:cNvSpPr/>
          <p:nvPr/>
        </p:nvSpPr>
        <p:spPr>
          <a:xfrm>
            <a:off x="1518285" y="5561528"/>
            <a:ext cx="3471029" cy="1079421"/>
          </a:xfrm>
          <a:prstGeom prst="rect">
            <a:avLst/>
          </a:prstGeom>
          <a:noFill/>
          <a:ln/>
        </p:spPr>
        <p:txBody>
          <a:bodyPr wrap="square" lIns="0" tIns="0" rIns="0" bIns="0" rtlCol="0" anchor="t"/>
          <a:lstStyle/>
          <a:p>
            <a:pPr marL="0" indent="0" algn="l">
              <a:lnSpc>
                <a:spcPts val="280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Develop an automated system for monitoring room occupancy using IR sensors.</a:t>
            </a:r>
            <a:endParaRPr lang="en-US" sz="1750" dirty="0"/>
          </a:p>
        </p:txBody>
      </p:sp>
      <p:sp>
        <p:nvSpPr>
          <p:cNvPr id="8" name="Shape 5"/>
          <p:cNvSpPr/>
          <p:nvPr/>
        </p:nvSpPr>
        <p:spPr>
          <a:xfrm>
            <a:off x="5214223" y="4723686"/>
            <a:ext cx="506135" cy="506135"/>
          </a:xfrm>
          <a:prstGeom prst="roundRect">
            <a:avLst>
              <a:gd name="adj" fmla="val 18667"/>
            </a:avLst>
          </a:prstGeom>
          <a:solidFill>
            <a:srgbClr val="E2E3E9"/>
          </a:solidFill>
          <a:ln w="7620">
            <a:solidFill>
              <a:srgbClr val="C8C9CF"/>
            </a:solidFill>
            <a:prstDash val="solid"/>
          </a:ln>
        </p:spPr>
        <p:txBody>
          <a:bodyPr/>
          <a:lstStyle/>
          <a:p>
            <a:endParaRPr lang="en-IN"/>
          </a:p>
        </p:txBody>
      </p:sp>
      <p:sp>
        <p:nvSpPr>
          <p:cNvPr id="9" name="Text 6"/>
          <p:cNvSpPr/>
          <p:nvPr/>
        </p:nvSpPr>
        <p:spPr>
          <a:xfrm>
            <a:off x="5298519" y="4765834"/>
            <a:ext cx="337423" cy="421719"/>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0" name="Text 7"/>
          <p:cNvSpPr/>
          <p:nvPr/>
        </p:nvSpPr>
        <p:spPr>
          <a:xfrm>
            <a:off x="5945267" y="4723686"/>
            <a:ext cx="3243977" cy="351472"/>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Presence-Based Control</a:t>
            </a:r>
            <a:endParaRPr lang="en-US" sz="2200" dirty="0"/>
          </a:p>
        </p:txBody>
      </p:sp>
      <p:sp>
        <p:nvSpPr>
          <p:cNvPr id="11" name="Text 8"/>
          <p:cNvSpPr/>
          <p:nvPr/>
        </p:nvSpPr>
        <p:spPr>
          <a:xfrm>
            <a:off x="5945267" y="5210056"/>
            <a:ext cx="3471029" cy="1079421"/>
          </a:xfrm>
          <a:prstGeom prst="rect">
            <a:avLst/>
          </a:prstGeom>
          <a:noFill/>
          <a:ln/>
        </p:spPr>
        <p:txBody>
          <a:bodyPr wrap="square" lIns="0" tIns="0" rIns="0" bIns="0" rtlCol="0" anchor="t"/>
          <a:lstStyle/>
          <a:p>
            <a:pPr marL="0" indent="0" algn="l">
              <a:lnSpc>
                <a:spcPts val="280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Control lights and fans based on the presence of individuals in the room.</a:t>
            </a:r>
            <a:endParaRPr lang="en-US" sz="1750" dirty="0"/>
          </a:p>
        </p:txBody>
      </p:sp>
      <p:sp>
        <p:nvSpPr>
          <p:cNvPr id="12" name="Shape 9"/>
          <p:cNvSpPr/>
          <p:nvPr/>
        </p:nvSpPr>
        <p:spPr>
          <a:xfrm>
            <a:off x="9641205" y="4723686"/>
            <a:ext cx="506135" cy="506135"/>
          </a:xfrm>
          <a:prstGeom prst="roundRect">
            <a:avLst>
              <a:gd name="adj" fmla="val 18667"/>
            </a:avLst>
          </a:prstGeom>
          <a:solidFill>
            <a:srgbClr val="E2E3E9"/>
          </a:solidFill>
          <a:ln w="7620">
            <a:solidFill>
              <a:srgbClr val="C8C9CF"/>
            </a:solidFill>
            <a:prstDash val="solid"/>
          </a:ln>
        </p:spPr>
        <p:txBody>
          <a:bodyPr/>
          <a:lstStyle/>
          <a:p>
            <a:endParaRPr lang="en-IN"/>
          </a:p>
        </p:txBody>
      </p:sp>
      <p:sp>
        <p:nvSpPr>
          <p:cNvPr id="13" name="Text 10"/>
          <p:cNvSpPr/>
          <p:nvPr/>
        </p:nvSpPr>
        <p:spPr>
          <a:xfrm>
            <a:off x="9725501" y="4765834"/>
            <a:ext cx="337423" cy="421719"/>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3</a:t>
            </a:r>
            <a:endParaRPr lang="en-US" sz="2650" dirty="0"/>
          </a:p>
        </p:txBody>
      </p:sp>
      <p:sp>
        <p:nvSpPr>
          <p:cNvPr id="14" name="Text 11"/>
          <p:cNvSpPr/>
          <p:nvPr/>
        </p:nvSpPr>
        <p:spPr>
          <a:xfrm>
            <a:off x="10372249" y="4723686"/>
            <a:ext cx="3471029" cy="702945"/>
          </a:xfrm>
          <a:prstGeom prst="rect">
            <a:avLst/>
          </a:prstGeom>
          <a:noFill/>
          <a:ln/>
        </p:spPr>
        <p:txBody>
          <a:bodyPr wrap="squar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Optimize Energy Consumption</a:t>
            </a:r>
            <a:endParaRPr lang="en-US" sz="2200" dirty="0"/>
          </a:p>
        </p:txBody>
      </p:sp>
      <p:sp>
        <p:nvSpPr>
          <p:cNvPr id="15" name="Text 12"/>
          <p:cNvSpPr/>
          <p:nvPr/>
        </p:nvSpPr>
        <p:spPr>
          <a:xfrm>
            <a:off x="10372249" y="5561528"/>
            <a:ext cx="3471029" cy="1079421"/>
          </a:xfrm>
          <a:prstGeom prst="rect">
            <a:avLst/>
          </a:prstGeom>
          <a:noFill/>
          <a:ln/>
        </p:spPr>
        <p:txBody>
          <a:bodyPr wrap="square" lIns="0" tIns="0" rIns="0" bIns="0" rtlCol="0" anchor="t"/>
          <a:lstStyle/>
          <a:p>
            <a:pPr marL="0" indent="0" algn="l">
              <a:lnSpc>
                <a:spcPts val="280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Optimize energy consumption in homes, offices, and public spaces.</a:t>
            </a:r>
            <a:endParaRPr lang="en-US" sz="1750" dirty="0"/>
          </a:p>
        </p:txBody>
      </p:sp>
      <p:sp>
        <p:nvSpPr>
          <p:cNvPr id="16" name="Text 13"/>
          <p:cNvSpPr/>
          <p:nvPr/>
        </p:nvSpPr>
        <p:spPr>
          <a:xfrm>
            <a:off x="787241" y="6893957"/>
            <a:ext cx="13055918" cy="719614"/>
          </a:xfrm>
          <a:prstGeom prst="rect">
            <a:avLst/>
          </a:prstGeom>
          <a:noFill/>
          <a:ln/>
        </p:spPr>
        <p:txBody>
          <a:bodyPr wrap="square" lIns="0" tIns="0" rIns="0" bIns="0" rtlCol="0" anchor="t"/>
          <a:lstStyle/>
          <a:p>
            <a:pPr marL="0" indent="0" algn="l">
              <a:lnSpc>
                <a:spcPts val="280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The primary goal is to create a system that reduces unnecessary energy usage by automatically adjusting lights and fans based on real-time occupancy. This will lead to significant energy savings and promote sustainable practices.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793790" y="99905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Key Components</a:t>
            </a:r>
            <a:endParaRPr lang="en-US" sz="4450" dirty="0"/>
          </a:p>
        </p:txBody>
      </p:sp>
      <p:pic>
        <p:nvPicPr>
          <p:cNvPr id="4" name="Image 1" descr="preencoded.png"/>
          <p:cNvPicPr>
            <a:picLocks noChangeAspect="1"/>
          </p:cNvPicPr>
          <p:nvPr/>
        </p:nvPicPr>
        <p:blipFill>
          <a:blip r:embed="rId4"/>
          <a:stretch>
            <a:fillRect/>
          </a:stretch>
        </p:blipFill>
        <p:spPr>
          <a:xfrm>
            <a:off x="793790" y="2087642"/>
            <a:ext cx="566976" cy="566976"/>
          </a:xfrm>
          <a:prstGeom prst="rect">
            <a:avLst/>
          </a:prstGeom>
        </p:spPr>
      </p:pic>
      <p:sp>
        <p:nvSpPr>
          <p:cNvPr id="5" name="Text 1"/>
          <p:cNvSpPr/>
          <p:nvPr/>
        </p:nvSpPr>
        <p:spPr>
          <a:xfrm>
            <a:off x="1587579" y="2047994"/>
            <a:ext cx="2107763"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Arduino Uno</a:t>
            </a:r>
            <a:endParaRPr lang="en-US" sz="2200" dirty="0"/>
          </a:p>
        </p:txBody>
      </p:sp>
      <p:sp>
        <p:nvSpPr>
          <p:cNvPr id="6" name="Text 2"/>
          <p:cNvSpPr/>
          <p:nvPr/>
        </p:nvSpPr>
        <p:spPr>
          <a:xfrm>
            <a:off x="1587579" y="2538413"/>
            <a:ext cx="2107763"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Microcontroller board to process sensor data.</a:t>
            </a:r>
            <a:endParaRPr lang="en-US" sz="1750" dirty="0"/>
          </a:p>
        </p:txBody>
      </p:sp>
      <p:pic>
        <p:nvPicPr>
          <p:cNvPr id="7" name="Image 2" descr="preencoded.png"/>
          <p:cNvPicPr>
            <a:picLocks noChangeAspect="1"/>
          </p:cNvPicPr>
          <p:nvPr/>
        </p:nvPicPr>
        <p:blipFill>
          <a:blip r:embed="rId5"/>
          <a:stretch>
            <a:fillRect/>
          </a:stretch>
        </p:blipFill>
        <p:spPr>
          <a:xfrm>
            <a:off x="4035504" y="2087642"/>
            <a:ext cx="566976" cy="566976"/>
          </a:xfrm>
          <a:prstGeom prst="rect">
            <a:avLst/>
          </a:prstGeom>
        </p:spPr>
      </p:pic>
      <p:sp>
        <p:nvSpPr>
          <p:cNvPr id="8" name="Text 3"/>
          <p:cNvSpPr/>
          <p:nvPr/>
        </p:nvSpPr>
        <p:spPr>
          <a:xfrm>
            <a:off x="4829294" y="2047994"/>
            <a:ext cx="2107883"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IR Sensors</a:t>
            </a:r>
            <a:endParaRPr lang="en-US" sz="2200" dirty="0"/>
          </a:p>
        </p:txBody>
      </p:sp>
      <p:sp>
        <p:nvSpPr>
          <p:cNvPr id="9" name="Text 4"/>
          <p:cNvSpPr/>
          <p:nvPr/>
        </p:nvSpPr>
        <p:spPr>
          <a:xfrm>
            <a:off x="4829294" y="2538413"/>
            <a:ext cx="2107883"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Detect entry and exit of individuals.</a:t>
            </a:r>
            <a:endParaRPr lang="en-US" sz="1750" dirty="0"/>
          </a:p>
        </p:txBody>
      </p:sp>
      <p:pic>
        <p:nvPicPr>
          <p:cNvPr id="10" name="Image 3" descr="preencoded.png"/>
          <p:cNvPicPr>
            <a:picLocks noChangeAspect="1"/>
          </p:cNvPicPr>
          <p:nvPr/>
        </p:nvPicPr>
        <p:blipFill>
          <a:blip r:embed="rId6"/>
          <a:stretch>
            <a:fillRect/>
          </a:stretch>
        </p:blipFill>
        <p:spPr>
          <a:xfrm>
            <a:off x="7277338" y="2087642"/>
            <a:ext cx="566976" cy="566976"/>
          </a:xfrm>
          <a:prstGeom prst="rect">
            <a:avLst/>
          </a:prstGeom>
        </p:spPr>
      </p:pic>
      <p:sp>
        <p:nvSpPr>
          <p:cNvPr id="11" name="Text 5"/>
          <p:cNvSpPr/>
          <p:nvPr/>
        </p:nvSpPr>
        <p:spPr>
          <a:xfrm>
            <a:off x="8071128" y="2047994"/>
            <a:ext cx="2107883" cy="708660"/>
          </a:xfrm>
          <a:prstGeom prst="rect">
            <a:avLst/>
          </a:prstGeom>
          <a:noFill/>
          <a:ln/>
        </p:spPr>
        <p:txBody>
          <a:bodyPr wrap="squar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7-Segment Display/LCD</a:t>
            </a:r>
            <a:endParaRPr lang="en-US" sz="2200" dirty="0"/>
          </a:p>
        </p:txBody>
      </p:sp>
      <p:sp>
        <p:nvSpPr>
          <p:cNvPr id="12" name="Text 6"/>
          <p:cNvSpPr/>
          <p:nvPr/>
        </p:nvSpPr>
        <p:spPr>
          <a:xfrm>
            <a:off x="8071128" y="2892743"/>
            <a:ext cx="2107883"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Displays the count of people inside.</a:t>
            </a:r>
            <a:endParaRPr lang="en-US" sz="1750" dirty="0"/>
          </a:p>
        </p:txBody>
      </p:sp>
      <p:pic>
        <p:nvPicPr>
          <p:cNvPr id="13" name="Image 4" descr="preencoded.png"/>
          <p:cNvPicPr>
            <a:picLocks noChangeAspect="1"/>
          </p:cNvPicPr>
          <p:nvPr/>
        </p:nvPicPr>
        <p:blipFill>
          <a:blip r:embed="rId7"/>
          <a:stretch>
            <a:fillRect/>
          </a:stretch>
        </p:blipFill>
        <p:spPr>
          <a:xfrm>
            <a:off x="793790" y="4347210"/>
            <a:ext cx="566976" cy="566976"/>
          </a:xfrm>
          <a:prstGeom prst="rect">
            <a:avLst/>
          </a:prstGeom>
        </p:spPr>
      </p:pic>
      <p:sp>
        <p:nvSpPr>
          <p:cNvPr id="14" name="Text 7"/>
          <p:cNvSpPr/>
          <p:nvPr/>
        </p:nvSpPr>
        <p:spPr>
          <a:xfrm>
            <a:off x="1587579" y="4307562"/>
            <a:ext cx="2107763"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Relay Module</a:t>
            </a:r>
            <a:endParaRPr lang="en-US" sz="2200" dirty="0"/>
          </a:p>
        </p:txBody>
      </p:sp>
      <p:sp>
        <p:nvSpPr>
          <p:cNvPr id="15" name="Text 8"/>
          <p:cNvSpPr/>
          <p:nvPr/>
        </p:nvSpPr>
        <p:spPr>
          <a:xfrm>
            <a:off x="1587579" y="4797981"/>
            <a:ext cx="2107763"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Controls the operation of lights and fan.</a:t>
            </a:r>
            <a:endParaRPr lang="en-US" sz="1750" dirty="0"/>
          </a:p>
        </p:txBody>
      </p:sp>
      <p:sp>
        <p:nvSpPr>
          <p:cNvPr id="16" name="Text 9"/>
          <p:cNvSpPr/>
          <p:nvPr/>
        </p:nvSpPr>
        <p:spPr>
          <a:xfrm>
            <a:off x="793790" y="6141839"/>
            <a:ext cx="9385221"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The system relies on several key components, including the Arduino Uno for processing data, IR sensors for detecting movement, a display for showing the number of occupants, and a relay module for controlling appliances.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3418" y="660083"/>
            <a:ext cx="4810363" cy="601266"/>
          </a:xfrm>
          <a:prstGeom prst="rect">
            <a:avLst/>
          </a:prstGeom>
          <a:noFill/>
          <a:ln/>
        </p:spPr>
        <p:txBody>
          <a:bodyPr wrap="none" lIns="0" tIns="0" rIns="0" bIns="0" rtlCol="0" anchor="t"/>
          <a:lstStyle/>
          <a:p>
            <a:pPr marL="0" indent="0" algn="l">
              <a:lnSpc>
                <a:spcPts val="4700"/>
              </a:lnSpc>
              <a:buNone/>
            </a:pPr>
            <a:r>
              <a:rPr lang="en-US" sz="3750" dirty="0">
                <a:solidFill>
                  <a:srgbClr val="505468"/>
                </a:solidFill>
                <a:latin typeface="Instrument Sans Semi Bold" pitchFamily="34" charset="0"/>
                <a:ea typeface="Instrument Sans Semi Bold" pitchFamily="34" charset="-122"/>
                <a:cs typeface="Instrument Sans Semi Bold" pitchFamily="34" charset="-120"/>
              </a:rPr>
              <a:t>Working Principle</a:t>
            </a:r>
            <a:endParaRPr lang="en-US" sz="3750" dirty="0"/>
          </a:p>
        </p:txBody>
      </p:sp>
      <p:pic>
        <p:nvPicPr>
          <p:cNvPr id="4" name="Image 1" descr="preencoded.png"/>
          <p:cNvPicPr>
            <a:picLocks noChangeAspect="1"/>
          </p:cNvPicPr>
          <p:nvPr/>
        </p:nvPicPr>
        <p:blipFill>
          <a:blip r:embed="rId4"/>
          <a:stretch>
            <a:fillRect/>
          </a:stretch>
        </p:blipFill>
        <p:spPr>
          <a:xfrm>
            <a:off x="673418" y="1549956"/>
            <a:ext cx="962025" cy="1154430"/>
          </a:xfrm>
          <a:prstGeom prst="rect">
            <a:avLst/>
          </a:prstGeom>
        </p:spPr>
      </p:pic>
      <p:sp>
        <p:nvSpPr>
          <p:cNvPr id="5" name="Text 1"/>
          <p:cNvSpPr/>
          <p:nvPr/>
        </p:nvSpPr>
        <p:spPr>
          <a:xfrm>
            <a:off x="1924050" y="1742361"/>
            <a:ext cx="2405182" cy="300633"/>
          </a:xfrm>
          <a:prstGeom prst="rect">
            <a:avLst/>
          </a:prstGeom>
          <a:noFill/>
          <a:ln/>
        </p:spPr>
        <p:txBody>
          <a:bodyPr wrap="none" lIns="0" tIns="0" rIns="0" bIns="0" rtlCol="0" anchor="t"/>
          <a:lstStyle/>
          <a:p>
            <a:pPr marL="0" indent="0" algn="l">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IR Sensor Placement</a:t>
            </a:r>
            <a:endParaRPr lang="en-US" sz="1850" dirty="0"/>
          </a:p>
        </p:txBody>
      </p:sp>
      <p:sp>
        <p:nvSpPr>
          <p:cNvPr id="6" name="Text 2"/>
          <p:cNvSpPr/>
          <p:nvPr/>
        </p:nvSpPr>
        <p:spPr>
          <a:xfrm>
            <a:off x="1924050" y="2158365"/>
            <a:ext cx="6546533" cy="307777"/>
          </a:xfrm>
          <a:prstGeom prst="rect">
            <a:avLst/>
          </a:prstGeom>
          <a:noFill/>
          <a:ln/>
        </p:spPr>
        <p:txBody>
          <a:bodyPr wrap="non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Two IR sensors are placed at the entrance to detect movement.</a:t>
            </a:r>
            <a:endParaRPr lang="en-US" sz="1500" dirty="0"/>
          </a:p>
        </p:txBody>
      </p:sp>
      <p:pic>
        <p:nvPicPr>
          <p:cNvPr id="7" name="Image 2" descr="preencoded.png"/>
          <p:cNvPicPr>
            <a:picLocks noChangeAspect="1"/>
          </p:cNvPicPr>
          <p:nvPr/>
        </p:nvPicPr>
        <p:blipFill>
          <a:blip r:embed="rId5"/>
          <a:stretch>
            <a:fillRect/>
          </a:stretch>
        </p:blipFill>
        <p:spPr>
          <a:xfrm>
            <a:off x="673418" y="2704386"/>
            <a:ext cx="962025" cy="1416368"/>
          </a:xfrm>
          <a:prstGeom prst="rect">
            <a:avLst/>
          </a:prstGeom>
        </p:spPr>
      </p:pic>
      <p:sp>
        <p:nvSpPr>
          <p:cNvPr id="8" name="Text 3"/>
          <p:cNvSpPr/>
          <p:nvPr/>
        </p:nvSpPr>
        <p:spPr>
          <a:xfrm>
            <a:off x="1924050" y="2896791"/>
            <a:ext cx="2405182" cy="300633"/>
          </a:xfrm>
          <a:prstGeom prst="rect">
            <a:avLst/>
          </a:prstGeom>
          <a:noFill/>
          <a:ln/>
        </p:spPr>
        <p:txBody>
          <a:bodyPr wrap="none" lIns="0" tIns="0" rIns="0" bIns="0" rtlCol="0" anchor="t"/>
          <a:lstStyle/>
          <a:p>
            <a:pPr marL="0" indent="0" algn="l">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Direction Detection</a:t>
            </a:r>
            <a:endParaRPr lang="en-US" sz="1850" dirty="0"/>
          </a:p>
        </p:txBody>
      </p:sp>
      <p:sp>
        <p:nvSpPr>
          <p:cNvPr id="9" name="Text 4"/>
          <p:cNvSpPr/>
          <p:nvPr/>
        </p:nvSpPr>
        <p:spPr>
          <a:xfrm>
            <a:off x="1924050" y="3312795"/>
            <a:ext cx="6546533" cy="615553"/>
          </a:xfrm>
          <a:prstGeom prst="rect">
            <a:avLst/>
          </a:prstGeom>
          <a:noFill/>
          <a:ln/>
        </p:spPr>
        <p:txBody>
          <a:bodyPr wrap="squar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Sensor 1 before Sensor 2 indicates entry; Sensor 2 before Sensor 1 indicates exit.</a:t>
            </a:r>
            <a:endParaRPr lang="en-US" sz="1500" dirty="0"/>
          </a:p>
        </p:txBody>
      </p:sp>
      <p:pic>
        <p:nvPicPr>
          <p:cNvPr id="10" name="Image 3" descr="preencoded.png"/>
          <p:cNvPicPr>
            <a:picLocks noChangeAspect="1"/>
          </p:cNvPicPr>
          <p:nvPr/>
        </p:nvPicPr>
        <p:blipFill>
          <a:blip r:embed="rId6"/>
          <a:stretch>
            <a:fillRect/>
          </a:stretch>
        </p:blipFill>
        <p:spPr>
          <a:xfrm>
            <a:off x="673418" y="4120753"/>
            <a:ext cx="962025" cy="1154430"/>
          </a:xfrm>
          <a:prstGeom prst="rect">
            <a:avLst/>
          </a:prstGeom>
        </p:spPr>
      </p:pic>
      <p:sp>
        <p:nvSpPr>
          <p:cNvPr id="11" name="Text 5"/>
          <p:cNvSpPr/>
          <p:nvPr/>
        </p:nvSpPr>
        <p:spPr>
          <a:xfrm>
            <a:off x="1924050" y="4313158"/>
            <a:ext cx="2405182" cy="300633"/>
          </a:xfrm>
          <a:prstGeom prst="rect">
            <a:avLst/>
          </a:prstGeom>
          <a:noFill/>
          <a:ln/>
        </p:spPr>
        <p:txBody>
          <a:bodyPr wrap="none" lIns="0" tIns="0" rIns="0" bIns="0" rtlCol="0" anchor="t"/>
          <a:lstStyle/>
          <a:p>
            <a:pPr marL="0" indent="0" algn="l">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Occupancy Count</a:t>
            </a:r>
            <a:endParaRPr lang="en-US" sz="1850" dirty="0"/>
          </a:p>
        </p:txBody>
      </p:sp>
      <p:sp>
        <p:nvSpPr>
          <p:cNvPr id="12" name="Text 6"/>
          <p:cNvSpPr/>
          <p:nvPr/>
        </p:nvSpPr>
        <p:spPr>
          <a:xfrm>
            <a:off x="1924050" y="4729163"/>
            <a:ext cx="6546533" cy="307777"/>
          </a:xfrm>
          <a:prstGeom prst="rect">
            <a:avLst/>
          </a:prstGeom>
          <a:noFill/>
          <a:ln/>
        </p:spPr>
        <p:txBody>
          <a:bodyPr wrap="non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The counter increases for entry and decreases for exit.</a:t>
            </a:r>
            <a:endParaRPr lang="en-US" sz="1500" dirty="0"/>
          </a:p>
        </p:txBody>
      </p:sp>
      <p:pic>
        <p:nvPicPr>
          <p:cNvPr id="13" name="Image 4" descr="preencoded.png"/>
          <p:cNvPicPr>
            <a:picLocks noChangeAspect="1"/>
          </p:cNvPicPr>
          <p:nvPr/>
        </p:nvPicPr>
        <p:blipFill>
          <a:blip r:embed="rId7"/>
          <a:stretch>
            <a:fillRect/>
          </a:stretch>
        </p:blipFill>
        <p:spPr>
          <a:xfrm>
            <a:off x="673418" y="5275183"/>
            <a:ext cx="962025" cy="1154430"/>
          </a:xfrm>
          <a:prstGeom prst="rect">
            <a:avLst/>
          </a:prstGeom>
        </p:spPr>
      </p:pic>
      <p:sp>
        <p:nvSpPr>
          <p:cNvPr id="14" name="Text 7"/>
          <p:cNvSpPr/>
          <p:nvPr/>
        </p:nvSpPr>
        <p:spPr>
          <a:xfrm>
            <a:off x="1924050" y="5467588"/>
            <a:ext cx="2405182" cy="300633"/>
          </a:xfrm>
          <a:prstGeom prst="rect">
            <a:avLst/>
          </a:prstGeom>
          <a:noFill/>
          <a:ln/>
        </p:spPr>
        <p:txBody>
          <a:bodyPr wrap="none" lIns="0" tIns="0" rIns="0" bIns="0" rtlCol="0" anchor="t"/>
          <a:lstStyle/>
          <a:p>
            <a:pPr marL="0" indent="0" algn="l">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Appliance Control</a:t>
            </a:r>
            <a:endParaRPr lang="en-US" sz="1850" dirty="0"/>
          </a:p>
        </p:txBody>
      </p:sp>
      <p:sp>
        <p:nvSpPr>
          <p:cNvPr id="15" name="Text 8"/>
          <p:cNvSpPr/>
          <p:nvPr/>
        </p:nvSpPr>
        <p:spPr>
          <a:xfrm>
            <a:off x="1924050" y="5883593"/>
            <a:ext cx="6546533" cy="307777"/>
          </a:xfrm>
          <a:prstGeom prst="rect">
            <a:avLst/>
          </a:prstGeom>
          <a:noFill/>
          <a:ln/>
        </p:spPr>
        <p:txBody>
          <a:bodyPr wrap="non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Lights and fan turn ON if the count is 1 or more, and OFF if the count is 0.</a:t>
            </a:r>
            <a:endParaRPr lang="en-US" sz="1500" dirty="0"/>
          </a:p>
        </p:txBody>
      </p:sp>
      <p:sp>
        <p:nvSpPr>
          <p:cNvPr id="16" name="Text 9"/>
          <p:cNvSpPr/>
          <p:nvPr/>
        </p:nvSpPr>
        <p:spPr>
          <a:xfrm>
            <a:off x="673418" y="6646069"/>
            <a:ext cx="7797165" cy="923330"/>
          </a:xfrm>
          <a:prstGeom prst="rect">
            <a:avLst/>
          </a:prstGeom>
          <a:noFill/>
          <a:ln/>
        </p:spPr>
        <p:txBody>
          <a:bodyPr wrap="squar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The system uses two IR sensors to determine the direction of movement. Based on this, the system increases or decreases the occupancy count, which in turn controls the lights and fan.</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288018"/>
            <a:ext cx="7636073" cy="5086469"/>
          </a:xfrm>
          <a:prstGeom prst="rect">
            <a:avLst/>
          </a:prstGeom>
        </p:spPr>
      </p:pic>
      <p:sp>
        <p:nvSpPr>
          <p:cNvPr id="3" name="Text 0"/>
          <p:cNvSpPr/>
          <p:nvPr/>
        </p:nvSpPr>
        <p:spPr>
          <a:xfrm>
            <a:off x="793790" y="6629638"/>
            <a:ext cx="9099828"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Text 1"/>
          <p:cNvSpPr/>
          <p:nvPr/>
        </p:nvSpPr>
        <p:spPr>
          <a:xfrm>
            <a:off x="10454640" y="3122414"/>
            <a:ext cx="3389471" cy="1417558"/>
          </a:xfrm>
          <a:prstGeom prst="rect">
            <a:avLst/>
          </a:prstGeom>
          <a:noFill/>
          <a:ln/>
        </p:spPr>
        <p:txBody>
          <a:bodyPr wrap="squar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Circuit diagram</a:t>
            </a:r>
            <a:endParaRPr lang="en-US" sz="4450" dirty="0"/>
          </a:p>
        </p:txBody>
      </p:sp>
      <p:sp>
        <p:nvSpPr>
          <p:cNvPr id="5" name="Text 2"/>
          <p:cNvSpPr/>
          <p:nvPr/>
        </p:nvSpPr>
        <p:spPr>
          <a:xfrm>
            <a:off x="10454640" y="4766786"/>
            <a:ext cx="338947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63993"/>
            <a:ext cx="7501652"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Circuit Diagram Explanation</a:t>
            </a:r>
            <a:endParaRPr lang="en-US" sz="4450" dirty="0"/>
          </a:p>
        </p:txBody>
      </p:sp>
      <p:sp>
        <p:nvSpPr>
          <p:cNvPr id="3" name="Text 1"/>
          <p:cNvSpPr/>
          <p:nvPr/>
        </p:nvSpPr>
        <p:spPr>
          <a:xfrm>
            <a:off x="793790" y="27397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IR Sensors</a:t>
            </a:r>
            <a:endParaRPr lang="en-US" sz="2200" dirty="0"/>
          </a:p>
        </p:txBody>
      </p:sp>
      <p:sp>
        <p:nvSpPr>
          <p:cNvPr id="4" name="Text 2"/>
          <p:cNvSpPr/>
          <p:nvPr/>
        </p:nvSpPr>
        <p:spPr>
          <a:xfrm>
            <a:off x="793790" y="3320891"/>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Detect movement at the door and send signals to Arduino.</a:t>
            </a:r>
            <a:endParaRPr lang="en-US" sz="1750" dirty="0"/>
          </a:p>
        </p:txBody>
      </p:sp>
      <p:sp>
        <p:nvSpPr>
          <p:cNvPr id="5" name="Text 3"/>
          <p:cNvSpPr/>
          <p:nvPr/>
        </p:nvSpPr>
        <p:spPr>
          <a:xfrm>
            <a:off x="793790" y="39106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Arduino Uno</a:t>
            </a:r>
            <a:endParaRPr lang="en-US" sz="2200" dirty="0"/>
          </a:p>
        </p:txBody>
      </p:sp>
      <p:sp>
        <p:nvSpPr>
          <p:cNvPr id="6" name="Text 4"/>
          <p:cNvSpPr/>
          <p:nvPr/>
        </p:nvSpPr>
        <p:spPr>
          <a:xfrm>
            <a:off x="793790" y="4491752"/>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Processes input from sensors and controls the relay module.</a:t>
            </a:r>
            <a:endParaRPr lang="en-US" sz="1750" dirty="0"/>
          </a:p>
        </p:txBody>
      </p:sp>
      <p:sp>
        <p:nvSpPr>
          <p:cNvPr id="7" name="Text 5"/>
          <p:cNvSpPr/>
          <p:nvPr/>
        </p:nvSpPr>
        <p:spPr>
          <a:xfrm>
            <a:off x="7599521" y="27397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Relay Module</a:t>
            </a:r>
            <a:endParaRPr lang="en-US" sz="2200" dirty="0"/>
          </a:p>
        </p:txBody>
      </p:sp>
      <p:sp>
        <p:nvSpPr>
          <p:cNvPr id="8" name="Text 6"/>
          <p:cNvSpPr/>
          <p:nvPr/>
        </p:nvSpPr>
        <p:spPr>
          <a:xfrm>
            <a:off x="7599521" y="332089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Turns the electrical appliances ON/OFF based on the counter.</a:t>
            </a:r>
            <a:endParaRPr lang="en-US" sz="1750" dirty="0"/>
          </a:p>
        </p:txBody>
      </p:sp>
      <p:sp>
        <p:nvSpPr>
          <p:cNvPr id="9" name="Text 7"/>
          <p:cNvSpPr/>
          <p:nvPr/>
        </p:nvSpPr>
        <p:spPr>
          <a:xfrm>
            <a:off x="7599521" y="4273510"/>
            <a:ext cx="3430548"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Display (LCD/7-Segment)</a:t>
            </a:r>
            <a:endParaRPr lang="en-US" sz="2200" dirty="0"/>
          </a:p>
        </p:txBody>
      </p:sp>
      <p:sp>
        <p:nvSpPr>
          <p:cNvPr id="10" name="Text 8"/>
          <p:cNvSpPr/>
          <p:nvPr/>
        </p:nvSpPr>
        <p:spPr>
          <a:xfrm>
            <a:off x="7599521" y="4854654"/>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Shows the number of people inside.</a:t>
            </a:r>
            <a:endParaRPr lang="en-US" sz="1750" dirty="0"/>
          </a:p>
        </p:txBody>
      </p:sp>
      <p:sp>
        <p:nvSpPr>
          <p:cNvPr id="11" name="Text 9"/>
          <p:cNvSpPr/>
          <p:nvPr/>
        </p:nvSpPr>
        <p:spPr>
          <a:xfrm>
            <a:off x="793790" y="5676781"/>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The IR sensors detect movement and send signals to the Arduino Uno, which processes the data and controls the relay module. The relay module then turns the electrical appliances ON or OFF based on the occupancy count, while the display shows the number of people inside.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71500" y="1029295"/>
            <a:ext cx="4343400" cy="6172200"/>
          </a:xfrm>
          <a:prstGeom prst="rect">
            <a:avLst/>
          </a:prstGeom>
        </p:spPr>
      </p:pic>
      <p:sp>
        <p:nvSpPr>
          <p:cNvPr id="3" name="Text 0"/>
          <p:cNvSpPr/>
          <p:nvPr/>
        </p:nvSpPr>
        <p:spPr>
          <a:xfrm>
            <a:off x="6237803" y="590312"/>
            <a:ext cx="5601414" cy="670917"/>
          </a:xfrm>
          <a:prstGeom prst="rect">
            <a:avLst/>
          </a:prstGeom>
          <a:noFill/>
          <a:ln/>
        </p:spPr>
        <p:txBody>
          <a:bodyPr wrap="none" lIns="0" tIns="0" rIns="0" bIns="0" rtlCol="0" anchor="t"/>
          <a:lstStyle/>
          <a:p>
            <a:pPr marL="0" indent="0" algn="l">
              <a:lnSpc>
                <a:spcPts val="5250"/>
              </a:lnSpc>
              <a:buNone/>
            </a:pPr>
            <a:r>
              <a:rPr lang="en-US" sz="4200" dirty="0">
                <a:solidFill>
                  <a:srgbClr val="505468"/>
                </a:solidFill>
                <a:latin typeface="Instrument Sans Semi Bold" pitchFamily="34" charset="0"/>
                <a:ea typeface="Instrument Sans Semi Bold" pitchFamily="34" charset="-122"/>
                <a:cs typeface="Instrument Sans Semi Bold" pitchFamily="34" charset="-120"/>
              </a:rPr>
              <a:t>Arduino Code Snippet</a:t>
            </a:r>
            <a:endParaRPr lang="en-US" sz="4200" dirty="0"/>
          </a:p>
        </p:txBody>
      </p:sp>
      <p:sp>
        <p:nvSpPr>
          <p:cNvPr id="4" name="Shape 1"/>
          <p:cNvSpPr/>
          <p:nvPr/>
        </p:nvSpPr>
        <p:spPr>
          <a:xfrm>
            <a:off x="6237803" y="1583174"/>
            <a:ext cx="7641193" cy="4442460"/>
          </a:xfrm>
          <a:prstGeom prst="roundRect">
            <a:avLst>
              <a:gd name="adj" fmla="val 2030"/>
            </a:avLst>
          </a:prstGeom>
          <a:solidFill>
            <a:srgbClr val="E2E3E9"/>
          </a:solidFill>
          <a:ln/>
        </p:spPr>
        <p:txBody>
          <a:bodyPr/>
          <a:lstStyle/>
          <a:p>
            <a:endParaRPr lang="en-IN"/>
          </a:p>
        </p:txBody>
      </p:sp>
      <p:sp>
        <p:nvSpPr>
          <p:cNvPr id="5" name="Shape 2"/>
          <p:cNvSpPr/>
          <p:nvPr/>
        </p:nvSpPr>
        <p:spPr>
          <a:xfrm>
            <a:off x="6227088" y="1583174"/>
            <a:ext cx="7662624" cy="4442460"/>
          </a:xfrm>
          <a:prstGeom prst="roundRect">
            <a:avLst>
              <a:gd name="adj" fmla="val 725"/>
            </a:avLst>
          </a:prstGeom>
          <a:solidFill>
            <a:srgbClr val="E2E3E9"/>
          </a:solidFill>
          <a:ln/>
        </p:spPr>
        <p:txBody>
          <a:bodyPr/>
          <a:lstStyle/>
          <a:p>
            <a:endParaRPr lang="en-IN"/>
          </a:p>
        </p:txBody>
      </p:sp>
      <p:sp>
        <p:nvSpPr>
          <p:cNvPr id="6" name="Text 3"/>
          <p:cNvSpPr/>
          <p:nvPr/>
        </p:nvSpPr>
        <p:spPr>
          <a:xfrm>
            <a:off x="6441757" y="1744147"/>
            <a:ext cx="7233285" cy="4120515"/>
          </a:xfrm>
          <a:prstGeom prst="rect">
            <a:avLst/>
          </a:prstGeom>
          <a:noFill/>
          <a:ln/>
        </p:spPr>
        <p:txBody>
          <a:bodyPr wrap="square" lIns="0" tIns="0" rIns="0" bIns="0" rtlCol="0" anchor="t"/>
          <a:lstStyle/>
          <a:p>
            <a:pPr marL="0" indent="0" algn="l">
              <a:lnSpc>
                <a:spcPts val="2700"/>
              </a:lnSpc>
              <a:buNone/>
            </a:pPr>
            <a:r>
              <a:rPr lang="en-US" sz="1650" dirty="0">
                <a:solidFill>
                  <a:srgbClr val="5B5F71"/>
                </a:solidFill>
                <a:highlight>
                  <a:srgbClr val="E2E3E9"/>
                </a:highlight>
                <a:latin typeface="Consolas Medium" pitchFamily="34" charset="0"/>
                <a:ea typeface="Consolas Medium" pitchFamily="34" charset="-122"/>
                <a:cs typeface="Consolas Medium" pitchFamily="34" charset="-120"/>
              </a:rPr>
              <a:t>int sensor1 = 2;  // First IR sensor (Entry)</a:t>
            </a:r>
            <a:endParaRPr lang="en-US" sz="1650" dirty="0"/>
          </a:p>
          <a:p>
            <a:pPr marL="0" indent="0" algn="l">
              <a:lnSpc>
                <a:spcPts val="2700"/>
              </a:lnSpc>
              <a:buNone/>
            </a:pPr>
            <a:r>
              <a:rPr lang="en-US" sz="1650" dirty="0">
                <a:solidFill>
                  <a:srgbClr val="5B5F71"/>
                </a:solidFill>
                <a:highlight>
                  <a:srgbClr val="E2E3E9"/>
                </a:highlight>
                <a:latin typeface="Consolas Medium" pitchFamily="34" charset="0"/>
                <a:ea typeface="Consolas Medium" pitchFamily="34" charset="-122"/>
                <a:cs typeface="Consolas Medium" pitchFamily="34" charset="-120"/>
              </a:rPr>
              <a:t>int sensor2 = 3;  // Second IR sensor (Exit)</a:t>
            </a:r>
            <a:endParaRPr lang="en-US" sz="1650" dirty="0"/>
          </a:p>
          <a:p>
            <a:pPr marL="0" indent="0" algn="l">
              <a:lnSpc>
                <a:spcPts val="2700"/>
              </a:lnSpc>
              <a:buNone/>
            </a:pPr>
            <a:r>
              <a:rPr lang="en-US" sz="1650" dirty="0">
                <a:solidFill>
                  <a:srgbClr val="5B5F71"/>
                </a:solidFill>
                <a:highlight>
                  <a:srgbClr val="E2E3E9"/>
                </a:highlight>
                <a:latin typeface="Consolas Medium" pitchFamily="34" charset="0"/>
                <a:ea typeface="Consolas Medium" pitchFamily="34" charset="-122"/>
                <a:cs typeface="Consolas Medium" pitchFamily="34" charset="-120"/>
              </a:rPr>
              <a:t>int relay = 4;    // Relay for light and fan</a:t>
            </a:r>
            <a:endParaRPr lang="en-US" sz="1650" dirty="0"/>
          </a:p>
          <a:p>
            <a:pPr marL="0" indent="0" algn="l">
              <a:lnSpc>
                <a:spcPts val="2700"/>
              </a:lnSpc>
              <a:buNone/>
            </a:pPr>
            <a:r>
              <a:rPr lang="en-US" sz="1650" dirty="0">
                <a:solidFill>
                  <a:srgbClr val="5B5F71"/>
                </a:solidFill>
                <a:highlight>
                  <a:srgbClr val="E2E3E9"/>
                </a:highlight>
                <a:latin typeface="Consolas Medium" pitchFamily="34" charset="0"/>
                <a:ea typeface="Consolas Medium" pitchFamily="34" charset="-122"/>
                <a:cs typeface="Consolas Medium" pitchFamily="34" charset="-120"/>
              </a:rPr>
              <a:t>int count = 0;    // Person count</a:t>
            </a:r>
            <a:endParaRPr lang="en-US" sz="1650" dirty="0"/>
          </a:p>
          <a:p>
            <a:pPr marL="0" indent="0" algn="l">
              <a:lnSpc>
                <a:spcPts val="2700"/>
              </a:lnSpc>
              <a:buNone/>
            </a:pPr>
            <a:endParaRPr lang="en-US" sz="1650" dirty="0"/>
          </a:p>
          <a:p>
            <a:pPr marL="0" indent="0" algn="l">
              <a:lnSpc>
                <a:spcPts val="2700"/>
              </a:lnSpc>
              <a:buNone/>
            </a:pPr>
            <a:r>
              <a:rPr lang="en-US" sz="1650" dirty="0">
                <a:solidFill>
                  <a:srgbClr val="5B5F71"/>
                </a:solidFill>
                <a:highlight>
                  <a:srgbClr val="E2E3E9"/>
                </a:highlight>
                <a:latin typeface="Consolas Medium" pitchFamily="34" charset="0"/>
                <a:ea typeface="Consolas Medium" pitchFamily="34" charset="-122"/>
                <a:cs typeface="Consolas Medium" pitchFamily="34" charset="-120"/>
              </a:rPr>
              <a:t>void setup() {</a:t>
            </a:r>
            <a:endParaRPr lang="en-US" sz="1650" dirty="0"/>
          </a:p>
          <a:p>
            <a:pPr marL="0" indent="0" algn="l">
              <a:lnSpc>
                <a:spcPts val="2700"/>
              </a:lnSpc>
              <a:buNone/>
            </a:pPr>
            <a:r>
              <a:rPr lang="en-US" sz="1650" dirty="0">
                <a:solidFill>
                  <a:srgbClr val="5B5F71"/>
                </a:solidFill>
                <a:highlight>
                  <a:srgbClr val="E2E3E9"/>
                </a:highlight>
                <a:latin typeface="Consolas Medium" pitchFamily="34" charset="0"/>
                <a:ea typeface="Consolas Medium" pitchFamily="34" charset="-122"/>
                <a:cs typeface="Consolas Medium" pitchFamily="34" charset="-120"/>
              </a:rPr>
              <a:t>  pinMode(sensor1, INPUT);</a:t>
            </a:r>
            <a:endParaRPr lang="en-US" sz="1650" dirty="0"/>
          </a:p>
          <a:p>
            <a:pPr marL="0" indent="0" algn="l">
              <a:lnSpc>
                <a:spcPts val="2700"/>
              </a:lnSpc>
              <a:buNone/>
            </a:pPr>
            <a:r>
              <a:rPr lang="en-US" sz="1650" dirty="0">
                <a:solidFill>
                  <a:srgbClr val="5B5F71"/>
                </a:solidFill>
                <a:highlight>
                  <a:srgbClr val="E2E3E9"/>
                </a:highlight>
                <a:latin typeface="Consolas Medium" pitchFamily="34" charset="0"/>
                <a:ea typeface="Consolas Medium" pitchFamily="34" charset="-122"/>
                <a:cs typeface="Consolas Medium" pitchFamily="34" charset="-120"/>
              </a:rPr>
              <a:t>  pinMode(sensor2, INPUT);</a:t>
            </a:r>
            <a:endParaRPr lang="en-US" sz="1650" dirty="0"/>
          </a:p>
          <a:p>
            <a:pPr marL="0" indent="0" algn="l">
              <a:lnSpc>
                <a:spcPts val="2700"/>
              </a:lnSpc>
              <a:buNone/>
            </a:pPr>
            <a:r>
              <a:rPr lang="en-US" sz="1650" dirty="0">
                <a:solidFill>
                  <a:srgbClr val="5B5F71"/>
                </a:solidFill>
                <a:highlight>
                  <a:srgbClr val="E2E3E9"/>
                </a:highlight>
                <a:latin typeface="Consolas Medium" pitchFamily="34" charset="0"/>
                <a:ea typeface="Consolas Medium" pitchFamily="34" charset="-122"/>
                <a:cs typeface="Consolas Medium" pitchFamily="34" charset="-120"/>
              </a:rPr>
              <a:t>  pinMode(relay, OUTPUT);</a:t>
            </a:r>
            <a:endParaRPr lang="en-US" sz="1650" dirty="0"/>
          </a:p>
          <a:p>
            <a:pPr marL="0" indent="0" algn="l">
              <a:lnSpc>
                <a:spcPts val="2700"/>
              </a:lnSpc>
              <a:buNone/>
            </a:pPr>
            <a:r>
              <a:rPr lang="en-US" sz="1650" dirty="0">
                <a:solidFill>
                  <a:srgbClr val="5B5F71"/>
                </a:solidFill>
                <a:highlight>
                  <a:srgbClr val="E2E3E9"/>
                </a:highlight>
                <a:latin typeface="Consolas Medium" pitchFamily="34" charset="0"/>
                <a:ea typeface="Consolas Medium" pitchFamily="34" charset="-122"/>
                <a:cs typeface="Consolas Medium" pitchFamily="34" charset="-120"/>
              </a:rPr>
              <a:t>  Serial.begin(9600);</a:t>
            </a:r>
            <a:endParaRPr lang="en-US" sz="1650" dirty="0"/>
          </a:p>
          <a:p>
            <a:pPr marL="0" indent="0" algn="l">
              <a:lnSpc>
                <a:spcPts val="2700"/>
              </a:lnSpc>
              <a:buNone/>
            </a:pPr>
            <a:r>
              <a:rPr lang="en-US" sz="1650" dirty="0">
                <a:solidFill>
                  <a:srgbClr val="5B5F71"/>
                </a:solidFill>
                <a:highlight>
                  <a:srgbClr val="E2E3E9"/>
                </a:highlight>
                <a:latin typeface="Consolas Medium" pitchFamily="34" charset="0"/>
                <a:ea typeface="Consolas Medium" pitchFamily="34" charset="-122"/>
                <a:cs typeface="Consolas Medium" pitchFamily="34" charset="-120"/>
              </a:rPr>
              <a:t>}</a:t>
            </a:r>
            <a:endParaRPr lang="en-US" sz="1650" dirty="0"/>
          </a:p>
          <a:p>
            <a:pPr marL="0" indent="0" algn="l">
              <a:lnSpc>
                <a:spcPts val="2700"/>
              </a:lnSpc>
              <a:buNone/>
            </a:pPr>
            <a:r>
              <a:rPr lang="en-US" sz="1650" dirty="0">
                <a:solidFill>
                  <a:srgbClr val="5B5F71"/>
                </a:solidFill>
                <a:highlight>
                  <a:srgbClr val="E2E3E9"/>
                </a:highlight>
                <a:latin typeface="Consolas Medium" pitchFamily="34" charset="0"/>
                <a:ea typeface="Consolas Medium" pitchFamily="34" charset="-122"/>
                <a:cs typeface="Consolas Medium" pitchFamily="34" charset="-120"/>
              </a:rPr>
              <a:t>  </a:t>
            </a:r>
            <a:endParaRPr lang="en-US" sz="1650" dirty="0"/>
          </a:p>
        </p:txBody>
      </p:sp>
      <p:sp>
        <p:nvSpPr>
          <p:cNvPr id="7" name="Text 4"/>
          <p:cNvSpPr/>
          <p:nvPr/>
        </p:nvSpPr>
        <p:spPr>
          <a:xfrm>
            <a:off x="6237803" y="6267093"/>
            <a:ext cx="7641193" cy="1373505"/>
          </a:xfrm>
          <a:prstGeom prst="rect">
            <a:avLst/>
          </a:prstGeom>
          <a:noFill/>
          <a:ln/>
        </p:spPr>
        <p:txBody>
          <a:bodyPr wrap="square" lIns="0" tIns="0" rIns="0" bIns="0" rtlCol="0" anchor="t"/>
          <a:lstStyle/>
          <a:p>
            <a:pPr marL="0" indent="0" algn="l">
              <a:lnSpc>
                <a:spcPts val="270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The Arduino code initializes the IR sensors and relay module, reads input from the sensors to determine entry and exit, and controls the relay to turn the lights and fan ON or OFF based on the occupancy count. The code also includes debouncing to avoid false readings.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148"/>
          </a:xfrm>
          <a:prstGeom prst="rect">
            <a:avLst/>
          </a:prstGeom>
        </p:spPr>
      </p:pic>
      <p:sp>
        <p:nvSpPr>
          <p:cNvPr id="3" name="Text 0"/>
          <p:cNvSpPr/>
          <p:nvPr/>
        </p:nvSpPr>
        <p:spPr>
          <a:xfrm>
            <a:off x="6165652" y="533638"/>
            <a:ext cx="4852035" cy="606385"/>
          </a:xfrm>
          <a:prstGeom prst="rect">
            <a:avLst/>
          </a:prstGeom>
          <a:noFill/>
          <a:ln/>
        </p:spPr>
        <p:txBody>
          <a:bodyPr wrap="none" lIns="0" tIns="0" rIns="0" bIns="0" rtlCol="0" anchor="t"/>
          <a:lstStyle/>
          <a:p>
            <a:pPr marL="0" indent="0" algn="l">
              <a:lnSpc>
                <a:spcPts val="4750"/>
              </a:lnSpc>
              <a:buNone/>
            </a:pPr>
            <a:r>
              <a:rPr lang="en-US" sz="3800" dirty="0">
                <a:solidFill>
                  <a:srgbClr val="505468"/>
                </a:solidFill>
                <a:latin typeface="Instrument Sans Semi Bold" pitchFamily="34" charset="0"/>
                <a:ea typeface="Instrument Sans Semi Bold" pitchFamily="34" charset="-122"/>
                <a:cs typeface="Instrument Sans Semi Bold" pitchFamily="34" charset="-120"/>
              </a:rPr>
              <a:t>Applications</a:t>
            </a:r>
            <a:endParaRPr lang="en-US" sz="3800" dirty="0"/>
          </a:p>
        </p:txBody>
      </p:sp>
      <p:sp>
        <p:nvSpPr>
          <p:cNvPr id="4" name="Shape 1"/>
          <p:cNvSpPr/>
          <p:nvPr/>
        </p:nvSpPr>
        <p:spPr>
          <a:xfrm>
            <a:off x="6165652" y="1431131"/>
            <a:ext cx="7785497" cy="1133594"/>
          </a:xfrm>
          <a:prstGeom prst="roundRect">
            <a:avLst>
              <a:gd name="adj" fmla="val 7191"/>
            </a:avLst>
          </a:prstGeom>
          <a:solidFill>
            <a:srgbClr val="E2E3E9"/>
          </a:solidFill>
          <a:ln w="7620">
            <a:solidFill>
              <a:srgbClr val="C8C9CF"/>
            </a:solidFill>
            <a:prstDash val="solid"/>
          </a:ln>
        </p:spPr>
        <p:txBody>
          <a:bodyPr/>
          <a:lstStyle/>
          <a:p>
            <a:endParaRPr lang="en-IN"/>
          </a:p>
        </p:txBody>
      </p:sp>
      <p:sp>
        <p:nvSpPr>
          <p:cNvPr id="5" name="Text 2"/>
          <p:cNvSpPr/>
          <p:nvPr/>
        </p:nvSpPr>
        <p:spPr>
          <a:xfrm>
            <a:off x="6367343" y="1632823"/>
            <a:ext cx="2426018" cy="303252"/>
          </a:xfrm>
          <a:prstGeom prst="rect">
            <a:avLst/>
          </a:prstGeom>
          <a:noFill/>
          <a:ln/>
        </p:spPr>
        <p:txBody>
          <a:bodyPr wrap="none" lIns="0" tIns="0" rIns="0" bIns="0" rtlCol="0" anchor="t"/>
          <a:lstStyle/>
          <a:p>
            <a:pPr marL="0" indent="0" algn="l">
              <a:lnSpc>
                <a:spcPts val="235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Smart Homes</a:t>
            </a:r>
            <a:endParaRPr lang="en-US" sz="1900" dirty="0"/>
          </a:p>
        </p:txBody>
      </p:sp>
      <p:sp>
        <p:nvSpPr>
          <p:cNvPr id="6" name="Text 3"/>
          <p:cNvSpPr/>
          <p:nvPr/>
        </p:nvSpPr>
        <p:spPr>
          <a:xfrm>
            <a:off x="6367343" y="2052518"/>
            <a:ext cx="7382113" cy="310515"/>
          </a:xfrm>
          <a:prstGeom prst="rect">
            <a:avLst/>
          </a:prstGeom>
          <a:noFill/>
          <a:ln/>
        </p:spPr>
        <p:txBody>
          <a:bodyPr wrap="non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Automates lighting and fan control for energy efficiency.</a:t>
            </a:r>
            <a:endParaRPr lang="en-US" sz="1500" dirty="0"/>
          </a:p>
        </p:txBody>
      </p:sp>
      <p:sp>
        <p:nvSpPr>
          <p:cNvPr id="7" name="Shape 4"/>
          <p:cNvSpPr/>
          <p:nvPr/>
        </p:nvSpPr>
        <p:spPr>
          <a:xfrm>
            <a:off x="6165652" y="2758797"/>
            <a:ext cx="7785497" cy="1133594"/>
          </a:xfrm>
          <a:prstGeom prst="roundRect">
            <a:avLst>
              <a:gd name="adj" fmla="val 7191"/>
            </a:avLst>
          </a:prstGeom>
          <a:solidFill>
            <a:srgbClr val="E2E3E9"/>
          </a:solidFill>
          <a:ln w="7620">
            <a:solidFill>
              <a:srgbClr val="C8C9CF"/>
            </a:solidFill>
            <a:prstDash val="solid"/>
          </a:ln>
        </p:spPr>
        <p:txBody>
          <a:bodyPr/>
          <a:lstStyle/>
          <a:p>
            <a:endParaRPr lang="en-IN"/>
          </a:p>
        </p:txBody>
      </p:sp>
      <p:sp>
        <p:nvSpPr>
          <p:cNvPr id="8" name="Text 5"/>
          <p:cNvSpPr/>
          <p:nvPr/>
        </p:nvSpPr>
        <p:spPr>
          <a:xfrm>
            <a:off x="6367343" y="2960489"/>
            <a:ext cx="3613309" cy="303252"/>
          </a:xfrm>
          <a:prstGeom prst="rect">
            <a:avLst/>
          </a:prstGeom>
          <a:noFill/>
          <a:ln/>
        </p:spPr>
        <p:txBody>
          <a:bodyPr wrap="none" lIns="0" tIns="0" rIns="0" bIns="0" rtlCol="0" anchor="t"/>
          <a:lstStyle/>
          <a:p>
            <a:pPr marL="0" indent="0" algn="l">
              <a:lnSpc>
                <a:spcPts val="235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Offices &amp; Commercial Buildings</a:t>
            </a:r>
            <a:endParaRPr lang="en-US" sz="1900" dirty="0"/>
          </a:p>
        </p:txBody>
      </p:sp>
      <p:sp>
        <p:nvSpPr>
          <p:cNvPr id="9" name="Text 6"/>
          <p:cNvSpPr/>
          <p:nvPr/>
        </p:nvSpPr>
        <p:spPr>
          <a:xfrm>
            <a:off x="6367343" y="3380184"/>
            <a:ext cx="7382113" cy="310515"/>
          </a:xfrm>
          <a:prstGeom prst="rect">
            <a:avLst/>
          </a:prstGeom>
          <a:noFill/>
          <a:ln/>
        </p:spPr>
        <p:txBody>
          <a:bodyPr wrap="non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Reduces electricity wastage in unoccupied spaces.</a:t>
            </a:r>
            <a:endParaRPr lang="en-US" sz="1500" dirty="0"/>
          </a:p>
        </p:txBody>
      </p:sp>
      <p:sp>
        <p:nvSpPr>
          <p:cNvPr id="10" name="Shape 7"/>
          <p:cNvSpPr/>
          <p:nvPr/>
        </p:nvSpPr>
        <p:spPr>
          <a:xfrm>
            <a:off x="6165652" y="4086463"/>
            <a:ext cx="7785497" cy="1133594"/>
          </a:xfrm>
          <a:prstGeom prst="roundRect">
            <a:avLst>
              <a:gd name="adj" fmla="val 7191"/>
            </a:avLst>
          </a:prstGeom>
          <a:solidFill>
            <a:srgbClr val="E2E3E9"/>
          </a:solidFill>
          <a:ln w="7620">
            <a:solidFill>
              <a:srgbClr val="C8C9CF"/>
            </a:solidFill>
            <a:prstDash val="solid"/>
          </a:ln>
        </p:spPr>
        <p:txBody>
          <a:bodyPr/>
          <a:lstStyle/>
          <a:p>
            <a:endParaRPr lang="en-IN"/>
          </a:p>
        </p:txBody>
      </p:sp>
      <p:sp>
        <p:nvSpPr>
          <p:cNvPr id="11" name="Text 8"/>
          <p:cNvSpPr/>
          <p:nvPr/>
        </p:nvSpPr>
        <p:spPr>
          <a:xfrm>
            <a:off x="6367343" y="4288155"/>
            <a:ext cx="2700933" cy="303252"/>
          </a:xfrm>
          <a:prstGeom prst="rect">
            <a:avLst/>
          </a:prstGeom>
          <a:noFill/>
          <a:ln/>
        </p:spPr>
        <p:txBody>
          <a:bodyPr wrap="none" lIns="0" tIns="0" rIns="0" bIns="0" rtlCol="0" anchor="t"/>
          <a:lstStyle/>
          <a:p>
            <a:pPr marL="0" indent="0" algn="l">
              <a:lnSpc>
                <a:spcPts val="235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Educational Institutions</a:t>
            </a:r>
            <a:endParaRPr lang="en-US" sz="1900" dirty="0"/>
          </a:p>
        </p:txBody>
      </p:sp>
      <p:sp>
        <p:nvSpPr>
          <p:cNvPr id="12" name="Text 9"/>
          <p:cNvSpPr/>
          <p:nvPr/>
        </p:nvSpPr>
        <p:spPr>
          <a:xfrm>
            <a:off x="6367343" y="4707850"/>
            <a:ext cx="7382113" cy="310515"/>
          </a:xfrm>
          <a:prstGeom prst="rect">
            <a:avLst/>
          </a:prstGeom>
          <a:noFill/>
          <a:ln/>
        </p:spPr>
        <p:txBody>
          <a:bodyPr wrap="non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Ensures energy efficiency in classrooms and lecture halls.</a:t>
            </a:r>
            <a:endParaRPr lang="en-US" sz="1500" dirty="0"/>
          </a:p>
        </p:txBody>
      </p:sp>
      <p:sp>
        <p:nvSpPr>
          <p:cNvPr id="13" name="Shape 10"/>
          <p:cNvSpPr/>
          <p:nvPr/>
        </p:nvSpPr>
        <p:spPr>
          <a:xfrm>
            <a:off x="6165652" y="5414129"/>
            <a:ext cx="7785497" cy="1133594"/>
          </a:xfrm>
          <a:prstGeom prst="roundRect">
            <a:avLst>
              <a:gd name="adj" fmla="val 7191"/>
            </a:avLst>
          </a:prstGeom>
          <a:solidFill>
            <a:srgbClr val="E2E3E9"/>
          </a:solidFill>
          <a:ln w="7620">
            <a:solidFill>
              <a:srgbClr val="C8C9CF"/>
            </a:solidFill>
            <a:prstDash val="solid"/>
          </a:ln>
        </p:spPr>
        <p:txBody>
          <a:bodyPr/>
          <a:lstStyle/>
          <a:p>
            <a:endParaRPr lang="en-IN"/>
          </a:p>
        </p:txBody>
      </p:sp>
      <p:sp>
        <p:nvSpPr>
          <p:cNvPr id="14" name="Text 11"/>
          <p:cNvSpPr/>
          <p:nvPr/>
        </p:nvSpPr>
        <p:spPr>
          <a:xfrm>
            <a:off x="6367343" y="5615821"/>
            <a:ext cx="2426018" cy="303252"/>
          </a:xfrm>
          <a:prstGeom prst="rect">
            <a:avLst/>
          </a:prstGeom>
          <a:noFill/>
          <a:ln/>
        </p:spPr>
        <p:txBody>
          <a:bodyPr wrap="none" lIns="0" tIns="0" rIns="0" bIns="0" rtlCol="0" anchor="t"/>
          <a:lstStyle/>
          <a:p>
            <a:pPr marL="0" indent="0" algn="l">
              <a:lnSpc>
                <a:spcPts val="235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Public Spaces</a:t>
            </a:r>
            <a:endParaRPr lang="en-US" sz="1900" dirty="0"/>
          </a:p>
        </p:txBody>
      </p:sp>
      <p:sp>
        <p:nvSpPr>
          <p:cNvPr id="15" name="Text 12"/>
          <p:cNvSpPr/>
          <p:nvPr/>
        </p:nvSpPr>
        <p:spPr>
          <a:xfrm>
            <a:off x="6367343" y="6035516"/>
            <a:ext cx="7382113" cy="310515"/>
          </a:xfrm>
          <a:prstGeom prst="rect">
            <a:avLst/>
          </a:prstGeom>
          <a:noFill/>
          <a:ln/>
        </p:spPr>
        <p:txBody>
          <a:bodyPr wrap="non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Automatically manages lights and appliances in public areas.</a:t>
            </a:r>
            <a:endParaRPr lang="en-US" sz="1500" dirty="0"/>
          </a:p>
        </p:txBody>
      </p:sp>
      <p:sp>
        <p:nvSpPr>
          <p:cNvPr id="16" name="Text 13"/>
          <p:cNvSpPr/>
          <p:nvPr/>
        </p:nvSpPr>
        <p:spPr>
          <a:xfrm>
            <a:off x="6165652" y="6765965"/>
            <a:ext cx="7785497" cy="931545"/>
          </a:xfrm>
          <a:prstGeom prst="rect">
            <a:avLst/>
          </a:prstGeom>
          <a:noFill/>
          <a:ln/>
        </p:spPr>
        <p:txBody>
          <a:bodyPr wrap="squar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This system can be applied in various settings, including smart homes, offices, educational institutions, and public spaces, to automate lighting and fan control, reduce electricity wastage, and ensure energy efficiency.</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76057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Advantages</a:t>
            </a:r>
            <a:endParaRPr lang="en-US" sz="4450" dirty="0"/>
          </a:p>
        </p:txBody>
      </p:sp>
      <p:sp>
        <p:nvSpPr>
          <p:cNvPr id="3" name="Text 1"/>
          <p:cNvSpPr/>
          <p:nvPr/>
        </p:nvSpPr>
        <p:spPr>
          <a:xfrm>
            <a:off x="1857256" y="2371011"/>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Energy Efficiency</a:t>
            </a:r>
            <a:endParaRPr lang="en-US" sz="2200" dirty="0"/>
          </a:p>
        </p:txBody>
      </p:sp>
      <p:sp>
        <p:nvSpPr>
          <p:cNvPr id="4" name="Text 2"/>
          <p:cNvSpPr/>
          <p:nvPr/>
        </p:nvSpPr>
        <p:spPr>
          <a:xfrm>
            <a:off x="793790" y="2861429"/>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Reduces power consumption by automating appliance control.</a:t>
            </a:r>
            <a:endParaRPr lang="en-US" sz="1750" dirty="0"/>
          </a:p>
        </p:txBody>
      </p:sp>
      <p:pic>
        <p:nvPicPr>
          <p:cNvPr id="5" name="Image 0" descr="preencoded.png"/>
          <p:cNvPicPr>
            <a:picLocks noChangeAspect="1"/>
          </p:cNvPicPr>
          <p:nvPr/>
        </p:nvPicPr>
        <p:blipFill>
          <a:blip r:embed="rId3"/>
          <a:stretch>
            <a:fillRect/>
          </a:stretch>
        </p:blipFill>
        <p:spPr>
          <a:xfrm>
            <a:off x="5032653" y="1922978"/>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015633" y="2863453"/>
            <a:ext cx="339328" cy="424220"/>
          </a:xfrm>
          <a:prstGeom prst="rect">
            <a:avLst/>
          </a:prstGeom>
        </p:spPr>
      </p:pic>
      <p:sp>
        <p:nvSpPr>
          <p:cNvPr id="7" name="Text 3"/>
          <p:cNvSpPr/>
          <p:nvPr/>
        </p:nvSpPr>
        <p:spPr>
          <a:xfrm>
            <a:off x="9937790" y="237101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Automation</a:t>
            </a:r>
            <a:endParaRPr lang="en-US" sz="2200" dirty="0"/>
          </a:p>
        </p:txBody>
      </p:sp>
      <p:sp>
        <p:nvSpPr>
          <p:cNvPr id="8" name="Text 4"/>
          <p:cNvSpPr/>
          <p:nvPr/>
        </p:nvSpPr>
        <p:spPr>
          <a:xfrm>
            <a:off x="9937790" y="2861429"/>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No manual intervention required for appliance control.</a:t>
            </a:r>
            <a:endParaRPr lang="en-US" sz="1750" dirty="0"/>
          </a:p>
        </p:txBody>
      </p:sp>
      <p:pic>
        <p:nvPicPr>
          <p:cNvPr id="9" name="Image 2" descr="preencoded.png"/>
          <p:cNvPicPr>
            <a:picLocks noChangeAspect="1"/>
          </p:cNvPicPr>
          <p:nvPr/>
        </p:nvPicPr>
        <p:blipFill>
          <a:blip r:embed="rId5"/>
          <a:stretch>
            <a:fillRect/>
          </a:stretch>
        </p:blipFill>
        <p:spPr>
          <a:xfrm>
            <a:off x="5032653" y="1922978"/>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8275201" y="2863453"/>
            <a:ext cx="339328" cy="424220"/>
          </a:xfrm>
          <a:prstGeom prst="rect">
            <a:avLst/>
          </a:prstGeom>
        </p:spPr>
      </p:pic>
      <p:sp>
        <p:nvSpPr>
          <p:cNvPr id="11" name="Text 5"/>
          <p:cNvSpPr/>
          <p:nvPr/>
        </p:nvSpPr>
        <p:spPr>
          <a:xfrm>
            <a:off x="9937790" y="48235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Cost-Effective</a:t>
            </a:r>
            <a:endParaRPr lang="en-US" sz="2200" dirty="0"/>
          </a:p>
        </p:txBody>
      </p:sp>
      <p:sp>
        <p:nvSpPr>
          <p:cNvPr id="12" name="Text 6"/>
          <p:cNvSpPr/>
          <p:nvPr/>
        </p:nvSpPr>
        <p:spPr>
          <a:xfrm>
            <a:off x="9937790" y="5313998"/>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Saves on electricity bills by reducing wastage.</a:t>
            </a:r>
            <a:endParaRPr lang="en-US" sz="1750" dirty="0"/>
          </a:p>
        </p:txBody>
      </p:sp>
      <p:pic>
        <p:nvPicPr>
          <p:cNvPr id="13" name="Image 4" descr="preencoded.png"/>
          <p:cNvPicPr>
            <a:picLocks noChangeAspect="1"/>
          </p:cNvPicPr>
          <p:nvPr/>
        </p:nvPicPr>
        <p:blipFill>
          <a:blip r:embed="rId7"/>
          <a:stretch>
            <a:fillRect/>
          </a:stretch>
        </p:blipFill>
        <p:spPr>
          <a:xfrm>
            <a:off x="5032653" y="1922978"/>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275201" y="5123021"/>
            <a:ext cx="339328" cy="424220"/>
          </a:xfrm>
          <a:prstGeom prst="rect">
            <a:avLst/>
          </a:prstGeom>
        </p:spPr>
      </p:pic>
      <p:sp>
        <p:nvSpPr>
          <p:cNvPr id="15" name="Text 7"/>
          <p:cNvSpPr/>
          <p:nvPr/>
        </p:nvSpPr>
        <p:spPr>
          <a:xfrm>
            <a:off x="1857256" y="4823579"/>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Eco-Friendly</a:t>
            </a:r>
            <a:endParaRPr lang="en-US" sz="2200" dirty="0"/>
          </a:p>
        </p:txBody>
      </p:sp>
      <p:sp>
        <p:nvSpPr>
          <p:cNvPr id="16" name="Text 8"/>
          <p:cNvSpPr/>
          <p:nvPr/>
        </p:nvSpPr>
        <p:spPr>
          <a:xfrm>
            <a:off x="793790" y="5313998"/>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Supports sustainable energy use and reduces carbon footprint.</a:t>
            </a:r>
            <a:endParaRPr lang="en-US" sz="1750" dirty="0"/>
          </a:p>
        </p:txBody>
      </p:sp>
      <p:pic>
        <p:nvPicPr>
          <p:cNvPr id="17" name="Image 6" descr="preencoded.png"/>
          <p:cNvPicPr>
            <a:picLocks noChangeAspect="1"/>
          </p:cNvPicPr>
          <p:nvPr/>
        </p:nvPicPr>
        <p:blipFill>
          <a:blip r:embed="rId9"/>
          <a:stretch>
            <a:fillRect/>
          </a:stretch>
        </p:blipFill>
        <p:spPr>
          <a:xfrm>
            <a:off x="5032653" y="1922978"/>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6015633" y="5123021"/>
            <a:ext cx="339328" cy="424220"/>
          </a:xfrm>
          <a:prstGeom prst="rect">
            <a:avLst/>
          </a:prstGeom>
        </p:spPr>
      </p:pic>
      <p:sp>
        <p:nvSpPr>
          <p:cNvPr id="19" name="Text 9"/>
          <p:cNvSpPr/>
          <p:nvPr/>
        </p:nvSpPr>
        <p:spPr>
          <a:xfrm>
            <a:off x="793790" y="674310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The system offers several advantages, including energy efficiency, automation, cost-effectiveness, and eco-friendliness. By reducing power consumption and supporting sustainable energy use, it contributes to a greener future.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178</TotalTime>
  <Words>880</Words>
  <Application>Microsoft Office PowerPoint</Application>
  <PresentationFormat>Custom</PresentationFormat>
  <Paragraphs>111</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Consolas Medium</vt:lpstr>
      <vt:lpstr>Instrument Sans Semi Bold</vt:lpstr>
      <vt:lpstr>Instrument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Ashrith Reddy Katta</cp:lastModifiedBy>
  <cp:revision>2</cp:revision>
  <dcterms:created xsi:type="dcterms:W3CDTF">2025-03-27T07:16:28Z</dcterms:created>
  <dcterms:modified xsi:type="dcterms:W3CDTF">2025-03-27T10:17:19Z</dcterms:modified>
</cp:coreProperties>
</file>